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59" r:id="rId4"/>
    <p:sldId id="257" r:id="rId5"/>
    <p:sldId id="260" r:id="rId6"/>
    <p:sldId id="262" r:id="rId7"/>
    <p:sldId id="263" r:id="rId8"/>
    <p:sldId id="264" r:id="rId9"/>
    <p:sldId id="267" r:id="rId10"/>
    <p:sldId id="265" r:id="rId11"/>
    <p:sldId id="26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FDC"/>
    <a:srgbClr val="FFFFFF"/>
    <a:srgbClr val="FCF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8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6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7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47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8948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33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72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39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77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4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7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18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2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4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1" y="8917"/>
            <a:ext cx="2603715" cy="16803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588285" y="-1103"/>
            <a:ext cx="2603715" cy="16803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3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61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9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1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tint val="90000"/>
                <a:alpha val="94000"/>
                <a:lumMod val="83000"/>
                <a:lumOff val="17000"/>
              </a:schemeClr>
            </a:gs>
            <a:gs pos="100000">
              <a:schemeClr val="bg2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18E4CA-F489-4023-B5F0-2DF28C6756B5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312A56A-5333-4368-BCDC-B1F0D56B2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9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4087" y="1431036"/>
            <a:ext cx="10363826" cy="34241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 smtClean="0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3000" dirty="0" smtClean="0">
                <a:solidFill>
                  <a:schemeClr val="bg2">
                    <a:lumMod val="25000"/>
                  </a:schemeClr>
                </a:solidFill>
              </a:rPr>
              <a:t>								</a:t>
            </a: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</a:rPr>
              <a:t>intensive care         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3000" dirty="0" smtClean="0">
                <a:solidFill>
                  <a:schemeClr val="bg2">
                    <a:lumMod val="25000"/>
                  </a:schemeClr>
                </a:solidFill>
              </a:rPr>
              <a:t>								</a:t>
            </a: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</a:rPr>
              <a:t>creatinine 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	 </a:t>
            </a:r>
            <a:r>
              <a:rPr lang="en-US" sz="3000" dirty="0" smtClean="0">
                <a:solidFill>
                  <a:schemeClr val="bg2">
                    <a:lumMod val="25000"/>
                  </a:schemeClr>
                </a:solidFill>
              </a:rPr>
              <a:t>        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chemeClr val="bg2">
                    <a:lumMod val="25000"/>
                  </a:schemeClr>
                </a:solidFill>
              </a:rPr>
              <a:t>U</a:t>
            </a:r>
            <a:r>
              <a:rPr lang="en-US" sz="3000" dirty="0" smtClean="0">
                <a:solidFill>
                  <a:schemeClr val="bg2">
                    <a:lumMod val="25000"/>
                  </a:schemeClr>
                </a:solidFill>
              </a:rPr>
              <a:t>								</a:t>
            </a: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</a:rPr>
              <a:t>urine output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	 </a:t>
            </a: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</a:rPr>
              <a:t>        </a:t>
            </a:r>
          </a:p>
          <a:p>
            <a:pPr marL="0" indent="0">
              <a:buNone/>
            </a:pPr>
            <a:r>
              <a:rPr lang="en-US" sz="6000" dirty="0" smtClean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sz="3000" dirty="0" smtClean="0">
                <a:solidFill>
                  <a:schemeClr val="bg2">
                    <a:lumMod val="25000"/>
                  </a:schemeClr>
                </a:solidFill>
              </a:rPr>
              <a:t>								</a:t>
            </a: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</a:rPr>
              <a:t>Predictor 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456517" y="0"/>
            <a:ext cx="2735484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0" t="30609" r="4666"/>
          <a:stretch/>
        </p:blipFill>
        <p:spPr>
          <a:xfrm>
            <a:off x="1101153" y="3112171"/>
            <a:ext cx="509893" cy="34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18" y="5526475"/>
            <a:ext cx="644525" cy="5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cap="none" dirty="0" smtClean="0">
                <a:solidFill>
                  <a:schemeClr val="bg2">
                    <a:lumMod val="10000"/>
                  </a:schemeClr>
                </a:solidFill>
              </a:rPr>
              <a:t>Conclusions</a:t>
            </a:r>
            <a:endParaRPr lang="en-US" sz="5000" cap="non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2"/>
            <a:ext cx="10718783" cy="3424107"/>
          </a:xfrm>
        </p:spPr>
        <p:txBody>
          <a:bodyPr>
            <a:normAutofit/>
          </a:bodyPr>
          <a:lstStyle/>
          <a:p>
            <a:r>
              <a:rPr lang="en-US" sz="3500" dirty="0" smtClean="0">
                <a:solidFill>
                  <a:schemeClr val="bg2">
                    <a:lumMod val="10000"/>
                  </a:schemeClr>
                </a:solidFill>
              </a:rPr>
              <a:t>Able to predict Dialysis or Mortality with higher accuracy  (KDIGO AUC .6, ICUP AUC .69)</a:t>
            </a:r>
          </a:p>
          <a:p>
            <a:r>
              <a:rPr lang="en-US" sz="3500" dirty="0" smtClean="0">
                <a:solidFill>
                  <a:schemeClr val="bg2">
                    <a:lumMod val="10000"/>
                  </a:schemeClr>
                </a:solidFill>
              </a:rPr>
              <a:t>Easy to implement no baseline value needed</a:t>
            </a:r>
          </a:p>
          <a:p>
            <a:r>
              <a:rPr lang="en-US" sz="3500" dirty="0" smtClean="0">
                <a:solidFill>
                  <a:schemeClr val="bg2">
                    <a:lumMod val="10000"/>
                  </a:schemeClr>
                </a:solidFill>
              </a:rPr>
              <a:t>Less data needed to determine out come </a:t>
            </a:r>
            <a:endParaRPr lang="en-US" sz="35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79798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1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1145"/>
            <a:ext cx="10364451" cy="1596177"/>
          </a:xfrm>
        </p:spPr>
        <p:txBody>
          <a:bodyPr/>
          <a:lstStyle/>
          <a:p>
            <a:r>
              <a:rPr lang="en-US" cap="none" dirty="0" smtClean="0"/>
              <a:t>Future</a:t>
            </a:r>
            <a:r>
              <a:rPr lang="en-US" dirty="0" smtClean="0"/>
              <a:t> </a:t>
            </a:r>
            <a:r>
              <a:rPr lang="en-US" cap="none" dirty="0" smtClean="0"/>
              <a:t>Directions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Further validation using more than one dataset</a:t>
            </a:r>
          </a:p>
          <a:p>
            <a:r>
              <a:rPr lang="en-US" sz="4000" dirty="0" smtClean="0"/>
              <a:t>More advanced machine learning methods</a:t>
            </a:r>
          </a:p>
          <a:p>
            <a:r>
              <a:rPr lang="en-US" sz="4000" dirty="0" smtClean="0"/>
              <a:t>Prospective validation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79798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85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479798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63" y="2215021"/>
            <a:ext cx="2601488" cy="26014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2100" y="864993"/>
            <a:ext cx="4851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bg2">
                    <a:lumMod val="10000"/>
                  </a:schemeClr>
                </a:solidFill>
              </a:rPr>
              <a:t>KADIGO Got to Go!!</a:t>
            </a:r>
            <a:endParaRPr lang="en-US" sz="35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157410"/>
            <a:ext cx="6952919" cy="521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1145"/>
            <a:ext cx="10364451" cy="1596177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question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88957"/>
            <a:ext cx="10363826" cy="325253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cap="none" dirty="0" smtClean="0">
                <a:solidFill>
                  <a:schemeClr val="bg2">
                    <a:lumMod val="25000"/>
                  </a:schemeClr>
                </a:solidFill>
              </a:rPr>
              <a:t>Can we come up with better urine output and serum creatinine criteria and stages for acute kidney injury in the ICU based on clinical outcomes?</a:t>
            </a:r>
          </a:p>
          <a:p>
            <a:pPr marL="0" indent="0">
              <a:buNone/>
            </a:pPr>
            <a:r>
              <a:rPr lang="en-US" cap="none" dirty="0" smtClean="0"/>
              <a:t>  </a:t>
            </a:r>
          </a:p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endParaRPr lang="en-US" cap="none" dirty="0"/>
          </a:p>
        </p:txBody>
      </p:sp>
      <p:sp>
        <p:nvSpPr>
          <p:cNvPr id="4" name="Rectangle 3"/>
          <p:cNvSpPr/>
          <p:nvPr/>
        </p:nvSpPr>
        <p:spPr>
          <a:xfrm>
            <a:off x="-1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79797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2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1145"/>
            <a:ext cx="10364451" cy="1596177"/>
          </a:xfrm>
        </p:spPr>
        <p:txBody>
          <a:bodyPr>
            <a:normAutofit/>
          </a:bodyPr>
          <a:lstStyle/>
          <a:p>
            <a:r>
              <a:rPr lang="en-US" sz="5000" dirty="0" smtClean="0">
                <a:solidFill>
                  <a:schemeClr val="bg2">
                    <a:lumMod val="25000"/>
                  </a:schemeClr>
                </a:solidFill>
              </a:rPr>
              <a:t>Why does this matter</a:t>
            </a:r>
            <a:endParaRPr lang="en-US" sz="5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399" y="2081463"/>
            <a:ext cx="10363826" cy="44316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500" dirty="0" smtClean="0">
                <a:solidFill>
                  <a:schemeClr val="bg2">
                    <a:lumMod val="25000"/>
                  </a:schemeClr>
                </a:solidFill>
              </a:rPr>
              <a:t>The different stages (cut off values) of KDIGO are based solely on expert opinion</a:t>
            </a:r>
            <a:endParaRPr lang="en-US" sz="5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79798" y="12032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3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280901" y="12032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13774" y="31146"/>
            <a:ext cx="10364451" cy="738876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Mimic data base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AutoShape 34"/>
          <p:cNvSpPr>
            <a:spLocks noChangeArrowheads="1"/>
          </p:cNvSpPr>
          <p:nvPr/>
        </p:nvSpPr>
        <p:spPr bwMode="auto">
          <a:xfrm>
            <a:off x="5463707" y="2817030"/>
            <a:ext cx="6074879" cy="2555173"/>
          </a:xfrm>
          <a:prstGeom prst="roundRect">
            <a:avLst>
              <a:gd name="adj" fmla="val 16667"/>
            </a:avLst>
          </a:prstGeom>
          <a:noFill/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/>
            <a:tailEnd/>
          </a:ln>
          <a:effectLst/>
          <a:extLst/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</a:t>
            </a: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Exclusions: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22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Not first ICU admission      	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13,682</a:t>
            </a:r>
            <a:endParaRPr lang="en-US" sz="24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Elixhauser Renal Failure	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4,487</a:t>
            </a:r>
            <a:endParaRPr lang="en-US" sz="24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ICU &lt;4hrs		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	     105</a:t>
            </a:r>
            <a:endParaRPr lang="en-US" sz="24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&lt; 2 data points for each metric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  32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Dialysis before ICU admit		       60</a:t>
            </a:r>
            <a:endParaRPr lang="en-US" sz="24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Trapezoid 19"/>
          <p:cNvSpPr/>
          <p:nvPr/>
        </p:nvSpPr>
        <p:spPr>
          <a:xfrm>
            <a:off x="1817459" y="5372203"/>
            <a:ext cx="2742565" cy="730885"/>
          </a:xfrm>
          <a:prstGeom prst="trapezoid">
            <a:avLst/>
          </a:prstGeom>
          <a:gradFill>
            <a:gsLst>
              <a:gs pos="57000">
                <a:schemeClr val="bg1">
                  <a:tint val="90000"/>
                  <a:alpha val="94000"/>
                  <a:lumMod val="83000"/>
                  <a:lumOff val="17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 w="9525" cap="flat" cmpd="sng" algn="ctr">
            <a:solidFill>
              <a:schemeClr val="bg2">
                <a:lumMod val="25000"/>
              </a:scheme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500" dirty="0" smtClean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31,723</a:t>
            </a:r>
            <a:endParaRPr lang="en-US" sz="35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188741" y="3080084"/>
            <a:ext cx="42368" cy="229211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9" idx="1"/>
          </p:cNvCxnSpPr>
          <p:nvPr/>
        </p:nvCxnSpPr>
        <p:spPr>
          <a:xfrm flipV="1">
            <a:off x="3189045" y="4094617"/>
            <a:ext cx="2274662" cy="1733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gular Pentagon 1"/>
          <p:cNvSpPr/>
          <p:nvPr/>
        </p:nvSpPr>
        <p:spPr>
          <a:xfrm>
            <a:off x="1445758" y="400584"/>
            <a:ext cx="3561061" cy="2863316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atients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admitted to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ICU             (age 18-90)</a:t>
            </a:r>
          </a:p>
          <a:p>
            <a:pPr algn="ctr"/>
            <a:endParaRPr lang="en-US" sz="22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50,091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4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79797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86898"/>
              </p:ext>
            </p:extLst>
          </p:nvPr>
        </p:nvGraphicFramePr>
        <p:xfrm>
          <a:off x="429952" y="104010"/>
          <a:ext cx="11318352" cy="6389388"/>
        </p:xfrm>
        <a:graphic>
          <a:graphicData uri="http://schemas.openxmlformats.org/drawingml/2006/table">
            <a:tbl>
              <a:tblPr firstRow="1" firstCol="1" bandRow="1"/>
              <a:tblGrid>
                <a:gridCol w="3190399"/>
                <a:gridCol w="2305864"/>
                <a:gridCol w="2305864"/>
                <a:gridCol w="2215562"/>
                <a:gridCol w="1300663"/>
              </a:tblGrid>
              <a:tr h="496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Factor</a:t>
                      </a:r>
                      <a:endParaRPr lang="en-US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</a:t>
                      </a:r>
                      <a:r>
                        <a:rPr lang="en-US" sz="2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sz="2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HD /death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US" sz="2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HD </a:t>
                      </a: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 Death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1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p-value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19F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31723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28179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3544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Age</a:t>
                      </a: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in years,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 (SD)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61.6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(16.9575)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60.9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(16.9791)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66.6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(15.9072)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Sex, male,</a:t>
                      </a:r>
                      <a:r>
                        <a:rPr lang="en-US" sz="16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 (%)</a:t>
                      </a:r>
                      <a:endPara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18130 (57.2%)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16244 (57.6%)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1886 (53.2%)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Ethnicity,</a:t>
                      </a:r>
                      <a:r>
                        <a:rPr lang="en-US" sz="16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n(%)</a:t>
                      </a:r>
                      <a:endPara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1714500" marR="0" lvl="3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Asian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753 (2.4%)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660 (2.3%)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 (2.6%)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1714500" marR="0" lvl="3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 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2182 (6.9%)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1978 (7%)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204 (5.8%)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1714500" marR="0" lvl="3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Hispanic 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1065 (3.4%)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988 (3.5%)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 (2.2%)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1714500" marR="0" lvl="3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White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22,523 (71%)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20,165 (71.6%)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2358 (66.5%)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1714500" marR="0" lvl="3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5200 (16/4%)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4388 (15.6%)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812 (22.9%)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3889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Height, in cm,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median (IQR)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170.2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(162.56, 177.8)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170.2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(162.56, 177.8)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168 (160.02, 177.8)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</a:t>
                      </a: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in kg,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median (IQR)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 (66.5, 93)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79.5 (67, 93.3)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 (62.7, 90)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BMI, median (IQR)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27.44 (23.99, 31.7)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27.49 (24.1, 31.74)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26.91 (23.04, 31.53)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5509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APACHE</a:t>
                      </a:r>
                      <a:r>
                        <a:rPr lang="en-US" sz="1600" b="1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Physiologic Score III</a:t>
                      </a:r>
                      <a:r>
                        <a:rPr 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 (SD)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38.7557 (18.4473)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36.0116 (15.09)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60.5751 (26.4533)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SOFA, median (IQR)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(1, 5)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(1, 5)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(4, 10)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5509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Hospital length of Stay, in days,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median (IQR)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 (4, 12)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 (4, 11)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 (2, 16)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0.024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5509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ICU length of stay, in days, median </a:t>
                      </a: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(IQR)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(1, 4)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(1, 4)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(2, 9)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  <a:tr h="2962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Dialysis </a:t>
                      </a:r>
                      <a:r>
                        <a:rPr 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Ever, n (%)</a:t>
                      </a:r>
                      <a:endParaRPr 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660 (2.1%)</a:t>
                      </a: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660 </a:t>
                      </a:r>
                      <a:r>
                        <a:rPr lang="en-US" sz="16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(18.6%)</a:t>
                      </a:r>
                      <a:endParaRPr 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053" marR="36053" marT="56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C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69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479798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55585" cy="345989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416" y="0"/>
            <a:ext cx="4453128" cy="345549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817" y="3596924"/>
            <a:ext cx="4453128" cy="326107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5544273" y="265744"/>
            <a:ext cx="950267" cy="822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KDIGO AUC .6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4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03882948"/>
              </p:ext>
            </p:extLst>
          </p:nvPr>
        </p:nvGraphicFramePr>
        <p:xfrm>
          <a:off x="1847850" y="3860799"/>
          <a:ext cx="8496300" cy="154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46400"/>
                <a:gridCol w="1308100"/>
                <a:gridCol w="1308100"/>
                <a:gridCol w="1308100"/>
                <a:gridCol w="1625600"/>
              </a:tblGrid>
              <a:tr h="3873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Stage 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Stage 1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Stage 2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Stage 3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</a:tr>
              <a:tr h="3873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Dialysis or Death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6.6%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14.4%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22.2%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68.0%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</a:tr>
              <a:tr h="3873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Maximum Cr in 7 day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=&lt;1.35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&gt; 1.35 and  &lt;= 2.05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&gt; 2.05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&gt;  2.05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</a:tr>
              <a:tr h="3873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Minimum urine output over 24 hours in 7 days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N/A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NA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&gt; 0.166 ml/kg/</a:t>
                      </a:r>
                      <a:r>
                        <a:rPr lang="en-US" sz="11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hr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&lt;= 0.166 ml/kg/</a:t>
                      </a:r>
                      <a:r>
                        <a:rPr lang="en-US" sz="11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hr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" marR="1905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10801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79798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1" y="618517"/>
            <a:ext cx="10810234" cy="61279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18962" y="0"/>
            <a:ext cx="3090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Dialysis/Mortality First 7 Days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924800" y="231494"/>
            <a:ext cx="1275598" cy="592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ICUP AUC .69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73200" y="4000499"/>
            <a:ext cx="9321800" cy="127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0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280901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572"/>
            <a:ext cx="10364451" cy="1596177"/>
          </a:xfrm>
        </p:spPr>
        <p:txBody>
          <a:bodyPr/>
          <a:lstStyle/>
          <a:p>
            <a:r>
              <a:rPr lang="en-US" cap="none" dirty="0" smtClean="0">
                <a:solidFill>
                  <a:schemeClr val="bg2">
                    <a:lumMod val="10000"/>
                  </a:schemeClr>
                </a:solidFill>
              </a:rPr>
              <a:t>ICUP staging for risk of HD or Death</a:t>
            </a:r>
            <a:endParaRPr lang="en-US" cap="none" dirty="0">
              <a:solidFill>
                <a:schemeClr val="bg2">
                  <a:lumMod val="10000"/>
                </a:schemeClr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14295254"/>
              </p:ext>
            </p:extLst>
          </p:nvPr>
        </p:nvGraphicFramePr>
        <p:xfrm>
          <a:off x="914400" y="1770063"/>
          <a:ext cx="10362791" cy="3351080"/>
        </p:xfrm>
        <a:graphic>
          <a:graphicData uri="http://schemas.openxmlformats.org/drawingml/2006/table">
            <a:tbl>
              <a:tblPr/>
              <a:tblGrid>
                <a:gridCol w="3593674"/>
                <a:gridCol w="1595467"/>
                <a:gridCol w="1595467"/>
                <a:gridCol w="1595467"/>
                <a:gridCol w="1982716"/>
              </a:tblGrid>
              <a:tr h="8377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0</a:t>
                      </a:r>
                      <a:endParaRPr lang="en-US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1</a:t>
                      </a:r>
                      <a:endParaRPr lang="en-US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2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3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7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Dialysis or Death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6.6%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14.4%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22.2%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68.0%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7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Maximum Cr in 7 day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=&lt;1.35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 1.35 and  &lt;= 2.05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 2.05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  2.05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7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Minimum urine output over 24 hours in 7 days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 0.166 ml/kg/hr</a:t>
                      </a: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&lt;= 0.166 ml/kg/</a:t>
                      </a:r>
                      <a:r>
                        <a:rPr lang="en-US" sz="20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hr</a:t>
                      </a:r>
                      <a:endParaRPr lang="en-US" sz="20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926" marR="1692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08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85300" y="0"/>
            <a:ext cx="2712203" cy="16273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2" y="520700"/>
            <a:ext cx="10735200" cy="548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06600" y="1117600"/>
            <a:ext cx="1620003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KDIGO AUC .6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ICUP AUC .69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0158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537</TotalTime>
  <Words>593</Words>
  <Application>Microsoft Office PowerPoint</Application>
  <PresentationFormat>Widescreen</PresentationFormat>
  <Paragraphs>167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Symbol</vt:lpstr>
      <vt:lpstr>Times New Roman</vt:lpstr>
      <vt:lpstr>Tw Cen MT</vt:lpstr>
      <vt:lpstr>Droplet</vt:lpstr>
      <vt:lpstr>PowerPoint Presentation</vt:lpstr>
      <vt:lpstr>question</vt:lpstr>
      <vt:lpstr>Why does this matter</vt:lpstr>
      <vt:lpstr>Mimic data base</vt:lpstr>
      <vt:lpstr>PowerPoint Presentation</vt:lpstr>
      <vt:lpstr>PowerPoint Presentation</vt:lpstr>
      <vt:lpstr>PowerPoint Presentation</vt:lpstr>
      <vt:lpstr>ICUP staging for risk of HD or Death</vt:lpstr>
      <vt:lpstr>PowerPoint Presentation</vt:lpstr>
      <vt:lpstr>Conclusions</vt:lpstr>
      <vt:lpstr>Future Directions </vt:lpstr>
      <vt:lpstr>PowerPoint Presentation</vt:lpstr>
    </vt:vector>
  </TitlesOfParts>
  <Company>Emory Healthcare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AKI, dead or alive (RRT)</dc:title>
  <dc:creator>Cheryl Hiddleson</dc:creator>
  <cp:lastModifiedBy>Cheryl Hiddleson</cp:lastModifiedBy>
  <cp:revision>42</cp:revision>
  <dcterms:created xsi:type="dcterms:W3CDTF">2020-02-14T17:24:19Z</dcterms:created>
  <dcterms:modified xsi:type="dcterms:W3CDTF">2020-02-15T19:35:04Z</dcterms:modified>
</cp:coreProperties>
</file>